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3" r:id="rId9"/>
    <p:sldId id="268" r:id="rId10"/>
    <p:sldId id="269" r:id="rId11"/>
    <p:sldId id="270" r:id="rId12"/>
    <p:sldId id="271" r:id="rId13"/>
    <p:sldId id="272" r:id="rId14"/>
    <p:sldId id="273" r:id="rId15"/>
    <p:sldId id="261" r:id="rId16"/>
    <p:sldId id="267" r:id="rId17"/>
    <p:sldId id="265"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027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F8E09D29-2F91-4E5E-84D0-B0B7578A501C}" type="datetimeFigureOut">
              <a:rPr lang="el-GR" smtClean="0"/>
              <a:t>12/5/2023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231593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2467033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5315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4019663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10438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154707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1402367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382269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91094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E09D29-2F91-4E5E-84D0-B0B7578A501C}" type="datetimeFigureOut">
              <a:rPr lang="el-GR" smtClean="0"/>
              <a:t>12/5/2023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165255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8E09D29-2F91-4E5E-84D0-B0B7578A501C}" type="datetimeFigureOut">
              <a:rPr lang="el-GR" smtClean="0"/>
              <a:t>12/5/2023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424500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8E09D29-2F91-4E5E-84D0-B0B7578A501C}" type="datetimeFigureOut">
              <a:rPr lang="el-GR" smtClean="0"/>
              <a:t>12/5/2023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189122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8E09D29-2F91-4E5E-84D0-B0B7578A501C}" type="datetimeFigureOut">
              <a:rPr lang="el-GR" smtClean="0"/>
              <a:t>12/5/2023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71387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09D29-2F91-4E5E-84D0-B0B7578A501C}" type="datetimeFigureOut">
              <a:rPr lang="el-GR" smtClean="0"/>
              <a:t>12/5/2023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3039558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E09D29-2F91-4E5E-84D0-B0B7578A501C}" type="datetimeFigureOut">
              <a:rPr lang="el-GR" smtClean="0"/>
              <a:t>12/5/2023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409037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E09D29-2F91-4E5E-84D0-B0B7578A501C}" type="datetimeFigureOut">
              <a:rPr lang="el-GR" smtClean="0"/>
              <a:t>12/5/2023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5F8857-C612-4701-B43A-B98F134220CD}" type="slidenum">
              <a:rPr lang="el-GR" smtClean="0"/>
              <a:t>‹#›</a:t>
            </a:fld>
            <a:endParaRPr lang="el-GR"/>
          </a:p>
        </p:txBody>
      </p:sp>
    </p:spTree>
    <p:extLst>
      <p:ext uri="{BB962C8B-B14F-4D97-AF65-F5344CB8AC3E}">
        <p14:creationId xmlns:p14="http://schemas.microsoft.com/office/powerpoint/2010/main" val="361935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E09D29-2F91-4E5E-84D0-B0B7578A501C}" type="datetimeFigureOut">
              <a:rPr lang="el-GR" smtClean="0"/>
              <a:t>12/5/2023</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65F8857-C612-4701-B43A-B98F134220CD}" type="slidenum">
              <a:rPr lang="el-GR" smtClean="0"/>
              <a:t>‹#›</a:t>
            </a:fld>
            <a:endParaRPr lang="el-GR"/>
          </a:p>
        </p:txBody>
      </p:sp>
    </p:spTree>
    <p:extLst>
      <p:ext uri="{BB962C8B-B14F-4D97-AF65-F5344CB8AC3E}">
        <p14:creationId xmlns:p14="http://schemas.microsoft.com/office/powerpoint/2010/main" val="22093129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9C09C4-629D-6C3D-E522-2CA30BDD5791}"/>
              </a:ext>
            </a:extLst>
          </p:cNvPr>
          <p:cNvSpPr>
            <a:spLocks noGrp="1"/>
          </p:cNvSpPr>
          <p:nvPr>
            <p:ph type="ctrTitle"/>
          </p:nvPr>
        </p:nvSpPr>
        <p:spPr/>
        <p:txBody>
          <a:bodyPr/>
          <a:lstStyle/>
          <a:p>
            <a:r>
              <a:rPr lang="el-GR" dirty="0"/>
              <a:t>Έργα τ</a:t>
            </a:r>
            <a:r>
              <a:rPr lang="en-US" dirty="0"/>
              <a:t>E</a:t>
            </a:r>
            <a:r>
              <a:rPr lang="el-GR" dirty="0" err="1"/>
              <a:t>χνης</a:t>
            </a:r>
            <a:r>
              <a:rPr lang="el-GR" dirty="0"/>
              <a:t> στην πόλη της </a:t>
            </a:r>
            <a:r>
              <a:rPr lang="el-GR" dirty="0" err="1"/>
              <a:t>Καρδ</a:t>
            </a:r>
            <a:r>
              <a:rPr lang="en-US" dirty="0"/>
              <a:t>I</a:t>
            </a:r>
            <a:r>
              <a:rPr lang="el-GR" dirty="0" err="1"/>
              <a:t>τσας</a:t>
            </a:r>
            <a:endParaRPr lang="el-GR" dirty="0"/>
          </a:p>
        </p:txBody>
      </p:sp>
      <p:sp>
        <p:nvSpPr>
          <p:cNvPr id="3" name="Υπότιτλος 2">
            <a:extLst>
              <a:ext uri="{FF2B5EF4-FFF2-40B4-BE49-F238E27FC236}">
                <a16:creationId xmlns:a16="http://schemas.microsoft.com/office/drawing/2014/main" id="{5068C799-B289-5391-6109-318771717278}"/>
              </a:ext>
            </a:extLst>
          </p:cNvPr>
          <p:cNvSpPr>
            <a:spLocks noGrp="1"/>
          </p:cNvSpPr>
          <p:nvPr>
            <p:ph type="subTitle" idx="1"/>
          </p:nvPr>
        </p:nvSpPr>
        <p:spPr/>
        <p:txBody>
          <a:bodyPr/>
          <a:lstStyle/>
          <a:p>
            <a:r>
              <a:rPr lang="en-US" dirty="0"/>
              <a:t>ENA </a:t>
            </a:r>
            <a:r>
              <a:rPr lang="el-GR" dirty="0"/>
              <a:t>ΠΡΟΓΡΑΜΜΑ</a:t>
            </a:r>
            <a:r>
              <a:rPr lang="en-US" dirty="0"/>
              <a:t> </a:t>
            </a:r>
            <a:r>
              <a:rPr lang="el-GR" dirty="0"/>
              <a:t>ΣΧΟΛΙΚΗΣ ΔΡΑΣΤΗΡΙΟΤΗΤΑΣ</a:t>
            </a:r>
          </a:p>
          <a:p>
            <a:r>
              <a:rPr lang="el-GR" dirty="0"/>
              <a:t>ΠΟΛΙΤΙΣΤΙΚΩΝ ΘΕΜΑΤΩΝ</a:t>
            </a:r>
            <a:endParaRPr lang="en-US" dirty="0"/>
          </a:p>
          <a:p>
            <a:r>
              <a:rPr lang="el-GR" dirty="0"/>
              <a:t>του 1</a:t>
            </a:r>
            <a:r>
              <a:rPr lang="el-GR" baseline="30000" dirty="0"/>
              <a:t>ου</a:t>
            </a:r>
            <a:r>
              <a:rPr lang="el-GR" dirty="0"/>
              <a:t> Πειραματικού ΓΕΛ Καρδίτσας</a:t>
            </a:r>
          </a:p>
        </p:txBody>
      </p:sp>
    </p:spTree>
    <p:extLst>
      <p:ext uri="{BB962C8B-B14F-4D97-AF65-F5344CB8AC3E}">
        <p14:creationId xmlns:p14="http://schemas.microsoft.com/office/powerpoint/2010/main" val="522357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27147EDF-EAE6-25CE-3832-99FA913650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868719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4F7F5DFE-5E04-C3F1-1311-3677815700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18760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753D937C-7267-BDE9-2E94-11CD8F1EE7D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3987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7B7ECD4F-ED59-55C5-D01C-523966ABD5A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41883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C3842622-01E7-145A-2282-2D165FADCF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66866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F9E98-E8E1-EBBE-8A51-C81447EF63E8}"/>
              </a:ext>
            </a:extLst>
          </p:cNvPr>
          <p:cNvSpPr>
            <a:spLocks noGrp="1"/>
          </p:cNvSpPr>
          <p:nvPr>
            <p:ph type="title"/>
          </p:nvPr>
        </p:nvSpPr>
        <p:spPr/>
        <p:txBody>
          <a:bodyPr/>
          <a:lstStyle/>
          <a:p>
            <a:r>
              <a:rPr lang="el-GR" dirty="0" err="1"/>
              <a:t>Επισκεψη</a:t>
            </a:r>
            <a:r>
              <a:rPr lang="el-GR" dirty="0"/>
              <a:t> στην </a:t>
            </a:r>
            <a:r>
              <a:rPr lang="el-GR" dirty="0" err="1"/>
              <a:t>δημοτικη</a:t>
            </a:r>
            <a:r>
              <a:rPr lang="el-GR" dirty="0"/>
              <a:t> </a:t>
            </a:r>
            <a:r>
              <a:rPr lang="el-GR" dirty="0" err="1"/>
              <a:t>πινακοθηκη</a:t>
            </a:r>
            <a:br>
              <a:rPr lang="el-GR" dirty="0"/>
            </a:br>
            <a:r>
              <a:rPr lang="el-GR" dirty="0"/>
              <a:t>									08/5/2023</a:t>
            </a:r>
          </a:p>
        </p:txBody>
      </p:sp>
      <p:sp>
        <p:nvSpPr>
          <p:cNvPr id="3" name="Θέση κειμένου 2">
            <a:extLst>
              <a:ext uri="{FF2B5EF4-FFF2-40B4-BE49-F238E27FC236}">
                <a16:creationId xmlns:a16="http://schemas.microsoft.com/office/drawing/2014/main" id="{2539EB1D-4FD8-A662-6546-139C17C42E8C}"/>
              </a:ext>
            </a:extLst>
          </p:cNvPr>
          <p:cNvSpPr>
            <a:spLocks noGrp="1"/>
          </p:cNvSpPr>
          <p:nvPr>
            <p:ph type="body" sz="quarter" idx="13"/>
          </p:nvPr>
        </p:nvSpPr>
        <p:spPr>
          <a:xfrm>
            <a:off x="1446212" y="2639683"/>
            <a:ext cx="8534400" cy="1170317"/>
          </a:xfrm>
        </p:spPr>
        <p:txBody>
          <a:bodyPr>
            <a:normAutofit/>
          </a:bodyPr>
          <a:lstStyle/>
          <a:p>
            <a:pPr algn="ctr"/>
            <a:r>
              <a:rPr lang="el-GR" dirty="0"/>
              <a:t>Τα παιδιά ξεναγήθηκαν στον χώρο της Πινακοθήκης και θαύμασαν τα έργα των καλλιτεχνών του τόπου μας, </a:t>
            </a:r>
            <a:r>
              <a:rPr lang="el-GR" dirty="0" err="1"/>
              <a:t>αλλα</a:t>
            </a:r>
            <a:r>
              <a:rPr lang="el-GR" dirty="0"/>
              <a:t> και…</a:t>
            </a:r>
          </a:p>
        </p:txBody>
      </p:sp>
      <p:sp>
        <p:nvSpPr>
          <p:cNvPr id="4" name="Θέση κειμένου 3">
            <a:extLst>
              <a:ext uri="{FF2B5EF4-FFF2-40B4-BE49-F238E27FC236}">
                <a16:creationId xmlns:a16="http://schemas.microsoft.com/office/drawing/2014/main" id="{5666A70F-424E-E7D0-C0FC-1024CED0DA6C}"/>
              </a:ext>
            </a:extLst>
          </p:cNvPr>
          <p:cNvSpPr>
            <a:spLocks noGrp="1"/>
          </p:cNvSpPr>
          <p:nvPr>
            <p:ph type="body" idx="1"/>
          </p:nvPr>
        </p:nvSpPr>
        <p:spPr/>
        <p:txBody>
          <a:bodyPr>
            <a:normAutofit fontScale="92500" lnSpcReduction="20000"/>
          </a:bodyPr>
          <a:lstStyle/>
          <a:p>
            <a:r>
              <a:rPr lang="el-GR" dirty="0"/>
              <a:t>….ήρθαν σε επαφή με "Παράθυρα" μέσα από τους όμορφους πίνακες. Μετά από την πολύ ενδιαφέρουσα ξενάγηση από την </a:t>
            </a:r>
            <a:r>
              <a:rPr lang="el-GR" dirty="0" err="1"/>
              <a:t>μουσειολόγο</a:t>
            </a:r>
            <a:r>
              <a:rPr lang="el-GR" dirty="0"/>
              <a:t> της Πινακοθήκης χωρίστηκαν σε ομάδες. Η κάθε ομάδα διάλεξε </a:t>
            </a:r>
            <a:r>
              <a:rPr lang="el-GR" dirty="0" err="1"/>
              <a:t>εναν</a:t>
            </a:r>
            <a:r>
              <a:rPr lang="el-GR" dirty="0"/>
              <a:t> πίνακα και </a:t>
            </a:r>
            <a:r>
              <a:rPr lang="el-GR" dirty="0" err="1"/>
              <a:t>μετα</a:t>
            </a:r>
            <a:r>
              <a:rPr lang="el-GR" dirty="0"/>
              <a:t> από συζήτηση έκανε παρουσίασή του συνοδεύοντάς την από μία πιθανή ιστορία "κρυμμένη" πίσω </a:t>
            </a:r>
            <a:r>
              <a:rPr lang="el-GR" dirty="0" err="1"/>
              <a:t>απο</a:t>
            </a:r>
            <a:r>
              <a:rPr lang="el-GR" dirty="0"/>
              <a:t> αυτόν...</a:t>
            </a:r>
          </a:p>
          <a:p>
            <a:r>
              <a:rPr lang="el-GR" dirty="0"/>
              <a:t>Φαντασία, τέχνη, όμορφες δημιουργίες...</a:t>
            </a:r>
          </a:p>
        </p:txBody>
      </p:sp>
    </p:spTree>
    <p:extLst>
      <p:ext uri="{BB962C8B-B14F-4D97-AF65-F5344CB8AC3E}">
        <p14:creationId xmlns:p14="http://schemas.microsoft.com/office/powerpoint/2010/main" val="300701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ADC442AB-D155-C4A1-7653-092B7F6E230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344687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ECD4B547-0EEE-3883-A507-F7B0F84BEE1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232254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53652B1C-8116-600B-A225-9BA095EE91F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0762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1E04DA-5934-5E68-13F5-7C5D46FCA3F4}"/>
              </a:ext>
            </a:extLst>
          </p:cNvPr>
          <p:cNvSpPr>
            <a:spLocks noGrp="1"/>
          </p:cNvSpPr>
          <p:nvPr>
            <p:ph type="title"/>
          </p:nvPr>
        </p:nvSpPr>
        <p:spPr/>
        <p:txBody>
          <a:bodyPr/>
          <a:lstStyle/>
          <a:p>
            <a:r>
              <a:rPr lang="el-GR" dirty="0" err="1"/>
              <a:t>ΤμΗμα</a:t>
            </a:r>
            <a:r>
              <a:rPr lang="el-GR" dirty="0"/>
              <a:t> Α2</a:t>
            </a:r>
          </a:p>
        </p:txBody>
      </p:sp>
      <p:sp>
        <p:nvSpPr>
          <p:cNvPr id="3" name="Θέση περιεχομένου 2">
            <a:extLst>
              <a:ext uri="{FF2B5EF4-FFF2-40B4-BE49-F238E27FC236}">
                <a16:creationId xmlns:a16="http://schemas.microsoft.com/office/drawing/2014/main" id="{E514C2A3-5F65-64C3-39CE-F25DAC2BEAFC}"/>
              </a:ext>
            </a:extLst>
          </p:cNvPr>
          <p:cNvSpPr>
            <a:spLocks noGrp="1"/>
          </p:cNvSpPr>
          <p:nvPr>
            <p:ph idx="1"/>
          </p:nvPr>
        </p:nvSpPr>
        <p:spPr/>
        <p:txBody>
          <a:bodyPr/>
          <a:lstStyle/>
          <a:p>
            <a:r>
              <a:rPr lang="el-GR" sz="1800" b="1" dirty="0">
                <a:effectLst/>
                <a:latin typeface="Calibri" panose="020F0502020204030204" pitchFamily="34" charset="0"/>
                <a:ea typeface="Calibri" panose="020F0502020204030204" pitchFamily="34" charset="0"/>
                <a:cs typeface="Times New Roman" panose="02020603050405020304" pitchFamily="18" charset="0"/>
              </a:rPr>
              <a:t>ΕΚΠΑΙΔΕΥΤΙΚΟΙ ΠΟΥ ΣΥΜΜΕΤΕΧΟΥΝ ΣΤΟ ΠΡΟΓΡΑΜΜΑ :</a:t>
            </a:r>
          </a:p>
          <a:p>
            <a:r>
              <a:rPr lang="el-GR" sz="1800" b="1" dirty="0">
                <a:latin typeface="Calibri" panose="020F0502020204030204" pitchFamily="34" charset="0"/>
                <a:cs typeface="Times New Roman" panose="02020603050405020304" pitchFamily="18" charset="0"/>
              </a:rPr>
              <a:t>Δανιήλ Αναστασία ΠΕ02 (συντονίστρια)</a:t>
            </a:r>
          </a:p>
          <a:p>
            <a:r>
              <a:rPr lang="el-GR" sz="1800" b="1" dirty="0" err="1">
                <a:latin typeface="Calibri" panose="020F0502020204030204" pitchFamily="34" charset="0"/>
                <a:cs typeface="Times New Roman" panose="02020603050405020304" pitchFamily="18" charset="0"/>
              </a:rPr>
              <a:t>Βασιλόγαμβρου</a:t>
            </a:r>
            <a:r>
              <a:rPr lang="el-GR" sz="1800" b="1" dirty="0">
                <a:latin typeface="Calibri" panose="020F0502020204030204" pitchFamily="34" charset="0"/>
                <a:cs typeface="Times New Roman" panose="02020603050405020304" pitchFamily="18" charset="0"/>
              </a:rPr>
              <a:t> Στέλλα ΠΕ02</a:t>
            </a:r>
          </a:p>
          <a:p>
            <a:r>
              <a:rPr lang="el-GR" sz="1800" b="1" dirty="0">
                <a:latin typeface="Calibri" panose="020F0502020204030204" pitchFamily="34" charset="0"/>
                <a:cs typeface="Times New Roman" panose="02020603050405020304" pitchFamily="18" charset="0"/>
              </a:rPr>
              <a:t>Κατσίκα Ιουλία ΠΕ06</a:t>
            </a:r>
            <a:endParaRPr lang="el-GR" dirty="0"/>
          </a:p>
        </p:txBody>
      </p:sp>
    </p:spTree>
    <p:extLst>
      <p:ext uri="{BB962C8B-B14F-4D97-AF65-F5344CB8AC3E}">
        <p14:creationId xmlns:p14="http://schemas.microsoft.com/office/powerpoint/2010/main" val="257055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E0E5BD-5601-AFFD-E230-0AC04C950F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5279C4F-27E7-6872-66D3-8A2949378ACC}"/>
              </a:ext>
            </a:extLst>
          </p:cNvPr>
          <p:cNvSpPr>
            <a:spLocks noGrp="1"/>
          </p:cNvSpPr>
          <p:nvPr>
            <p:ph idx="1"/>
          </p:nvPr>
        </p:nvSpPr>
        <p:spPr/>
        <p:txBody>
          <a:bodyPr>
            <a:normAutofit/>
          </a:bodyPr>
          <a:lstStyle/>
          <a:p>
            <a:r>
              <a:rPr lang="el-GR" sz="1800" b="1" dirty="0">
                <a:effectLst/>
                <a:latin typeface="Calibri" panose="020F0502020204030204" pitchFamily="34" charset="0"/>
                <a:ea typeface="Calibri" panose="020F0502020204030204" pitchFamily="34" charset="0"/>
              </a:rPr>
              <a:t>ΠΑΙΔΑΓΩΓΙΚΟΙ ΣΤΟΧΟΙ ΠΟΥ ΥΛΟΠΟΙΗΘΗΚΑΝ:</a:t>
            </a:r>
          </a:p>
          <a:p>
            <a:endParaRPr lang="el-GR" sz="1800" b="1" dirty="0">
              <a:effectLst/>
              <a:latin typeface="Calibri" panose="020F0502020204030204" pitchFamily="34" charset="0"/>
              <a:ea typeface="Calibri" panose="020F0502020204030204" pitchFamily="34" charset="0"/>
            </a:endParaRPr>
          </a:p>
          <a:p>
            <a:r>
              <a:rPr lang="el-GR" sz="1800" b="1" dirty="0">
                <a:effectLst/>
                <a:latin typeface="Calibri" panose="020F0502020204030204" pitchFamily="34" charset="0"/>
                <a:ea typeface="Calibri" panose="020F0502020204030204" pitchFamily="34" charset="0"/>
              </a:rPr>
              <a:t>Να κατανοήσουν οι μαθητές τι </a:t>
            </a:r>
            <a:r>
              <a:rPr lang="el-GR" sz="1800" b="1" dirty="0">
                <a:latin typeface="Calibri" panose="020F0502020204030204" pitchFamily="34" charset="0"/>
                <a:ea typeface="Calibri" panose="020F0502020204030204" pitchFamily="34" charset="0"/>
              </a:rPr>
              <a:t>είναι </a:t>
            </a:r>
            <a:r>
              <a:rPr lang="el-GR" sz="1800" b="1" dirty="0">
                <a:effectLst/>
                <a:latin typeface="Calibri" panose="020F0502020204030204" pitchFamily="34" charset="0"/>
                <a:ea typeface="Calibri" panose="020F0502020204030204" pitchFamily="34" charset="0"/>
              </a:rPr>
              <a:t>τέχνη και τι εκφράζει.</a:t>
            </a:r>
          </a:p>
          <a:p>
            <a:r>
              <a:rPr lang="el-GR" sz="1800" b="1" dirty="0">
                <a:effectLst/>
                <a:latin typeface="Calibri" panose="020F0502020204030204" pitchFamily="34" charset="0"/>
                <a:ea typeface="Calibri" panose="020F0502020204030204" pitchFamily="34" charset="0"/>
              </a:rPr>
              <a:t>Να ερευνήσουν έργα τέχνης της περιοχής τους μελετώντας τα ρεύματα, τους καλλιτέχνες και τις τεχνικές.</a:t>
            </a:r>
          </a:p>
          <a:p>
            <a:r>
              <a:rPr lang="el-GR" sz="1800" b="1" dirty="0">
                <a:effectLst/>
                <a:latin typeface="Calibri" panose="020F0502020204030204" pitchFamily="34" charset="0"/>
                <a:ea typeface="Calibri" panose="020F0502020204030204" pitchFamily="34" charset="0"/>
              </a:rPr>
              <a:t>Να αναζητήσουν πληροφορίες στο διαδίκτυο.</a:t>
            </a:r>
          </a:p>
          <a:p>
            <a:r>
              <a:rPr lang="el-GR" sz="1800" b="1" dirty="0">
                <a:effectLst/>
                <a:latin typeface="Calibri" panose="020F0502020204030204" pitchFamily="34" charset="0"/>
                <a:ea typeface="Calibri" panose="020F0502020204030204" pitchFamily="34" charset="0"/>
              </a:rPr>
              <a:t>Να </a:t>
            </a:r>
            <a:r>
              <a:rPr lang="el-GR" sz="1800" b="1" dirty="0">
                <a:latin typeface="Calibri" panose="020F0502020204030204" pitchFamily="34" charset="0"/>
                <a:ea typeface="Calibri" panose="020F0502020204030204" pitchFamily="34" charset="0"/>
              </a:rPr>
              <a:t>δι</a:t>
            </a:r>
            <a:r>
              <a:rPr lang="el-GR" sz="1800" b="1" dirty="0">
                <a:effectLst/>
                <a:latin typeface="Calibri" panose="020F0502020204030204" pitchFamily="34" charset="0"/>
                <a:ea typeface="Calibri" panose="020F0502020204030204" pitchFamily="34" charset="0"/>
              </a:rPr>
              <a:t>ερευνήσουν τη στάση των ανθρώπων απέναντι στην τέχνη.</a:t>
            </a:r>
          </a:p>
          <a:p>
            <a:r>
              <a:rPr lang="el-GR" sz="1800" b="1" dirty="0">
                <a:effectLst/>
                <a:latin typeface="Calibri" panose="020F0502020204030204" pitchFamily="34" charset="0"/>
                <a:ea typeface="Calibri" panose="020F0502020204030204" pitchFamily="34" charset="0"/>
              </a:rPr>
              <a:t>Να προσπαθήσουν να ερμηνεύσουν πίνακες ζωγραφικής «τοποθετώντας» τους στο εκάστοτε ιστορικό-κοινωνικό πλαίσιο</a:t>
            </a:r>
          </a:p>
          <a:p>
            <a:endParaRPr lang="el-GR" sz="1800" b="1" dirty="0">
              <a:effectLst/>
              <a:latin typeface="Calibri" panose="020F0502020204030204" pitchFamily="34" charset="0"/>
              <a:ea typeface="Calibri" panose="020F0502020204030204" pitchFamily="34" charset="0"/>
            </a:endParaRPr>
          </a:p>
          <a:p>
            <a:endParaRPr lang="el-GR" dirty="0"/>
          </a:p>
        </p:txBody>
      </p:sp>
    </p:spTree>
    <p:extLst>
      <p:ext uri="{BB962C8B-B14F-4D97-AF65-F5344CB8AC3E}">
        <p14:creationId xmlns:p14="http://schemas.microsoft.com/office/powerpoint/2010/main" val="168383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D07748-4604-5273-746E-157BA20CCDC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6F7B13E-D398-90AC-3BB0-1B8827D41EE8}"/>
              </a:ext>
            </a:extLst>
          </p:cNvPr>
          <p:cNvSpPr>
            <a:spLocks noGrp="1"/>
          </p:cNvSpPr>
          <p:nvPr>
            <p:ph idx="1"/>
          </p:nvPr>
        </p:nvSpPr>
        <p:spPr/>
        <p:txBody>
          <a:bodyPr/>
          <a:lstStyle/>
          <a:p>
            <a:r>
              <a:rPr lang="el-GR" dirty="0"/>
              <a:t>Οι στόχοι υλοποιήθηκαν μέσω:</a:t>
            </a:r>
          </a:p>
          <a:p>
            <a:pPr marL="342900" lvl="0" indent="-342900">
              <a:lnSpc>
                <a:spcPct val="115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Σύσταση ομάδων εργασίας.</a:t>
            </a:r>
          </a:p>
          <a:p>
            <a:pPr marL="342900" indent="-342900">
              <a:lnSpc>
                <a:spcPct val="115000"/>
              </a:lnSpc>
              <a:buFont typeface="Symbol" panose="05050102010706020507" pitchFamily="18" charset="2"/>
              <a:buChar char=""/>
            </a:pPr>
            <a:r>
              <a:rPr lang="el-GR" sz="1800" dirty="0">
                <a:latin typeface="Calibri" panose="020F0502020204030204" pitchFamily="34" charset="0"/>
                <a:ea typeface="Calibri" panose="020F0502020204030204" pitchFamily="34" charset="0"/>
                <a:cs typeface="Times New Roman" panose="02020603050405020304" pitchFamily="18" charset="0"/>
              </a:rPr>
              <a:t>Οργάνωση εκπαιδευτικών επισκέψεων (βιωματική μάθηση)</a:t>
            </a:r>
          </a:p>
          <a:p>
            <a:pPr marL="342900" lvl="0" indent="-342900">
              <a:lnSpc>
                <a:spcPct val="115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Αναζήτηση στοιχείων σε βιβλιογραφικές και ηλεκτρονικές πηγές</a:t>
            </a:r>
          </a:p>
          <a:p>
            <a:pPr marL="342900" lvl="0" indent="-342900">
              <a:lnSpc>
                <a:spcPct val="115000"/>
              </a:lnSpc>
              <a:buFont typeface="Symbol" panose="05050102010706020507" pitchFamily="18" charset="2"/>
              <a:buChar char=""/>
            </a:pPr>
            <a:r>
              <a:rPr lang="el-GR" sz="1800" dirty="0">
                <a:latin typeface="Calibri" panose="020F0502020204030204" pitchFamily="34" charset="0"/>
                <a:ea typeface="Calibri" panose="020F0502020204030204" pitchFamily="34" charset="0"/>
                <a:cs typeface="Times New Roman" panose="02020603050405020304" pitchFamily="18" charset="0"/>
              </a:rPr>
              <a:t>Συνεργασία με φορείς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endParaRPr lang="el-GR" dirty="0"/>
          </a:p>
        </p:txBody>
      </p:sp>
    </p:spTree>
    <p:extLst>
      <p:ext uri="{BB962C8B-B14F-4D97-AF65-F5344CB8AC3E}">
        <p14:creationId xmlns:p14="http://schemas.microsoft.com/office/powerpoint/2010/main" val="25372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F762CC-11CC-BF95-74F5-F875D886F945}"/>
              </a:ext>
            </a:extLst>
          </p:cNvPr>
          <p:cNvSpPr>
            <a:spLocks noGrp="1"/>
          </p:cNvSpPr>
          <p:nvPr>
            <p:ph type="title"/>
          </p:nvPr>
        </p:nvSpPr>
        <p:spPr/>
        <p:txBody>
          <a:bodyPr/>
          <a:lstStyle/>
          <a:p>
            <a:r>
              <a:rPr lang="el-GR" dirty="0" err="1"/>
              <a:t>Επισκεψη</a:t>
            </a:r>
            <a:r>
              <a:rPr lang="el-GR" dirty="0"/>
              <a:t> στο </a:t>
            </a:r>
            <a:r>
              <a:rPr lang="el-GR" dirty="0" err="1"/>
              <a:t>μουσειο</a:t>
            </a:r>
            <a:r>
              <a:rPr lang="el-GR" dirty="0"/>
              <a:t> </a:t>
            </a:r>
            <a:r>
              <a:rPr lang="el-GR" dirty="0" err="1"/>
              <a:t>πολησ</a:t>
            </a:r>
            <a:endParaRPr lang="el-GR" dirty="0"/>
          </a:p>
        </p:txBody>
      </p:sp>
      <p:sp>
        <p:nvSpPr>
          <p:cNvPr id="3" name="Θέση περιεχομένου 2">
            <a:extLst>
              <a:ext uri="{FF2B5EF4-FFF2-40B4-BE49-F238E27FC236}">
                <a16:creationId xmlns:a16="http://schemas.microsoft.com/office/drawing/2014/main" id="{B1055BE0-7010-7CF8-C8B8-1E52F7E2BEF0}"/>
              </a:ext>
            </a:extLst>
          </p:cNvPr>
          <p:cNvSpPr>
            <a:spLocks noGrp="1"/>
          </p:cNvSpPr>
          <p:nvPr>
            <p:ph idx="1"/>
          </p:nvPr>
        </p:nvSpPr>
        <p:spPr/>
        <p:txBody>
          <a:bodyPr>
            <a:normAutofit fontScale="92500" lnSpcReduction="20000"/>
          </a:bodyPr>
          <a:lstStyle/>
          <a:p>
            <a:r>
              <a:rPr lang="en-US" dirty="0"/>
              <a:t>T</a:t>
            </a:r>
            <a:r>
              <a:rPr lang="el-GR" dirty="0"/>
              <a:t>α παιδιά επισκέφθηκαν το Μουσείο Πόλης Καρδίτσας</a:t>
            </a:r>
            <a:r>
              <a:rPr lang="en-US" dirty="0"/>
              <a:t> </a:t>
            </a:r>
            <a:r>
              <a:rPr lang="el-GR" dirty="0"/>
              <a:t>στις</a:t>
            </a:r>
            <a:r>
              <a:rPr lang="en-US" dirty="0"/>
              <a:t> 22/11/2022. </a:t>
            </a:r>
            <a:r>
              <a:rPr lang="el-GR" dirty="0"/>
              <a:t>Εκεί είδαν την έκθεση των σπουδαστών-τριών του ΙΕΚ Καρδίτσας. Συγκεκριμένα, οι σπουδαστές-</a:t>
            </a:r>
            <a:r>
              <a:rPr lang="el-GR" dirty="0" err="1"/>
              <a:t>τριες</a:t>
            </a:r>
            <a:r>
              <a:rPr lang="el-GR" dirty="0"/>
              <a:t> είχαν "αντιγράψει" γνωστούς πίνακες πολλών τεχνοτροπιών και εποχών και μάλιστα κάποιοι είχαν φτιάξει τους ίδιους, ώστε να γίνει αντιληπτό πώς ακόμα και μέσω της αντιγραφής διαφαίνεται η προσωπική σφραγίδα του καθενός. Έγινε παρουσίαση των έργων και στη συνέχεια συζήτηση για τα καλλιτεχνικά ρεύματα και τις διαφοροποιήσεις τους με το πέρασμα του χρόνου και έπειτα συζητήθηκε πώς αποτυπώνεται η κοινωνία στην Τέχνη λαμβάνοντας υπόψη την περίοδο και τις συνθήκες που επικρατούσαν σ' αυτή. Τα παιδιά έδειξαν ιδιαίτερο ενδιαφέρον τόσο για τους πίνακες που αποτύπωναν ρεαλιστικά τα πρόσωπα και τα τοπία, όσο και για τους αφηρημένους και υπερρεαλιστικούς πίνακες.</a:t>
            </a:r>
          </a:p>
        </p:txBody>
      </p:sp>
    </p:spTree>
    <p:extLst>
      <p:ext uri="{BB962C8B-B14F-4D97-AF65-F5344CB8AC3E}">
        <p14:creationId xmlns:p14="http://schemas.microsoft.com/office/powerpoint/2010/main" val="44308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A9941D8-D6BF-F209-37A8-63B72EB3A56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40871" y="0"/>
            <a:ext cx="9110258" cy="6858000"/>
          </a:xfrm>
          <a:prstGeom prst="rect">
            <a:avLst/>
          </a:prstGeom>
        </p:spPr>
      </p:pic>
    </p:spTree>
    <p:extLst>
      <p:ext uri="{BB962C8B-B14F-4D97-AF65-F5344CB8AC3E}">
        <p14:creationId xmlns:p14="http://schemas.microsoft.com/office/powerpoint/2010/main" val="3495659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D30B32D9-CF02-6C68-C473-214E156BED9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13489" y="0"/>
            <a:ext cx="5165021" cy="6858000"/>
          </a:xfrm>
          <a:prstGeom prst="rect">
            <a:avLst/>
          </a:prstGeom>
        </p:spPr>
      </p:pic>
    </p:spTree>
    <p:extLst>
      <p:ext uri="{BB962C8B-B14F-4D97-AF65-F5344CB8AC3E}">
        <p14:creationId xmlns:p14="http://schemas.microsoft.com/office/powerpoint/2010/main" val="7073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C6F53E92-F4BA-F1FF-F130-1DBCD071A87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13489" y="0"/>
            <a:ext cx="5165021" cy="6858000"/>
          </a:xfrm>
          <a:prstGeom prst="rect">
            <a:avLst/>
          </a:prstGeom>
        </p:spPr>
      </p:pic>
    </p:spTree>
    <p:extLst>
      <p:ext uri="{BB962C8B-B14F-4D97-AF65-F5344CB8AC3E}">
        <p14:creationId xmlns:p14="http://schemas.microsoft.com/office/powerpoint/2010/main" val="300818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56DF63-4F84-4BEB-E9C0-F2C33DDF304B}"/>
              </a:ext>
            </a:extLst>
          </p:cNvPr>
          <p:cNvSpPr>
            <a:spLocks noGrp="1"/>
          </p:cNvSpPr>
          <p:nvPr>
            <p:ph type="title"/>
          </p:nvPr>
        </p:nvSpPr>
        <p:spPr/>
        <p:txBody>
          <a:bodyPr/>
          <a:lstStyle/>
          <a:p>
            <a:r>
              <a:rPr lang="el-GR" dirty="0" err="1"/>
              <a:t>Επισκεψη</a:t>
            </a:r>
            <a:r>
              <a:rPr lang="el-GR" dirty="0"/>
              <a:t> στο </a:t>
            </a:r>
            <a:r>
              <a:rPr lang="el-GR" dirty="0" err="1"/>
              <a:t>αρχαιολογικο</a:t>
            </a:r>
            <a:r>
              <a:rPr lang="el-GR" dirty="0"/>
              <a:t> </a:t>
            </a:r>
            <a:r>
              <a:rPr lang="el-GR" dirty="0" err="1"/>
              <a:t>μουσειο</a:t>
            </a:r>
            <a:r>
              <a:rPr lang="el-GR" dirty="0"/>
              <a:t> </a:t>
            </a:r>
            <a:r>
              <a:rPr lang="el-GR" dirty="0" err="1"/>
              <a:t>βολου</a:t>
            </a:r>
            <a:endParaRPr lang="el-GR" dirty="0"/>
          </a:p>
        </p:txBody>
      </p:sp>
      <p:sp>
        <p:nvSpPr>
          <p:cNvPr id="3" name="Θέση κειμένου 2">
            <a:extLst>
              <a:ext uri="{FF2B5EF4-FFF2-40B4-BE49-F238E27FC236}">
                <a16:creationId xmlns:a16="http://schemas.microsoft.com/office/drawing/2014/main" id="{FE5FAE9D-44B1-29C0-B240-650DBF255B83}"/>
              </a:ext>
            </a:extLst>
          </p:cNvPr>
          <p:cNvSpPr>
            <a:spLocks noGrp="1"/>
          </p:cNvSpPr>
          <p:nvPr>
            <p:ph type="body" idx="1"/>
          </p:nvPr>
        </p:nvSpPr>
        <p:spPr/>
        <p:txBody>
          <a:bodyPr/>
          <a:lstStyle/>
          <a:p>
            <a:r>
              <a:rPr lang="el-GR" dirty="0"/>
              <a:t>Οι μαθητές-</a:t>
            </a:r>
            <a:r>
              <a:rPr lang="el-GR" dirty="0" err="1"/>
              <a:t>τριες</a:t>
            </a:r>
            <a:r>
              <a:rPr lang="el-GR" dirty="0"/>
              <a:t> σε ομάδες κλήθηκαν να επιλέξουν τα αντικείμενα που τους έκαναν εντύπωση και να τα φωτογραφίσουν. Ακολούθησε συζήτηση </a:t>
            </a:r>
            <a:r>
              <a:rPr lang="el-GR"/>
              <a:t>στην τάξη</a:t>
            </a:r>
            <a:endParaRPr lang="el-GR" dirty="0"/>
          </a:p>
        </p:txBody>
      </p:sp>
    </p:spTree>
    <p:extLst>
      <p:ext uri="{BB962C8B-B14F-4D97-AF65-F5344CB8AC3E}">
        <p14:creationId xmlns:p14="http://schemas.microsoft.com/office/powerpoint/2010/main" val="3543365142"/>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218</TotalTime>
  <Words>388</Words>
  <Application>Microsoft Office PowerPoint</Application>
  <PresentationFormat>Ευρεία οθόνη</PresentationFormat>
  <Paragraphs>29</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Calibri</vt:lpstr>
      <vt:lpstr>Century Gothic</vt:lpstr>
      <vt:lpstr>Symbol</vt:lpstr>
      <vt:lpstr>Wingdings 3</vt:lpstr>
      <vt:lpstr>Κομμάτι</vt:lpstr>
      <vt:lpstr>Έργα τEχνης στην πόλη της ΚαρδIτσας</vt:lpstr>
      <vt:lpstr>ΤμΗμα Α2</vt:lpstr>
      <vt:lpstr>Παρουσίαση του PowerPoint</vt:lpstr>
      <vt:lpstr>Παρουσίαση του PowerPoint</vt:lpstr>
      <vt:lpstr>Επισκεψη στο μουσειο πολησ</vt:lpstr>
      <vt:lpstr>Παρουσίαση του PowerPoint</vt:lpstr>
      <vt:lpstr>Παρουσίαση του PowerPoint</vt:lpstr>
      <vt:lpstr>Παρουσίαση του PowerPoint</vt:lpstr>
      <vt:lpstr>Επισκεψη στο αρχαιολογικο μουσειο βολου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Επισκεψη στην δημοτικη πινακοθηκη          08/5/2023</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Έργα τEχνης στην πόλη της ΚαρδIτσας</dc:title>
  <dc:creator>User</dc:creator>
  <cp:lastModifiedBy>1o Lykeio</cp:lastModifiedBy>
  <cp:revision>4</cp:revision>
  <dcterms:created xsi:type="dcterms:W3CDTF">2023-05-10T12:29:01Z</dcterms:created>
  <dcterms:modified xsi:type="dcterms:W3CDTF">2023-05-12T07:05:57Z</dcterms:modified>
</cp:coreProperties>
</file>